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7"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2C27045-0CB4-4F75-AA2A-2C29615DBEC3}" type="datetimeFigureOut">
              <a:rPr lang="en-US" smtClean="0"/>
              <a:t>04-Dec-19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AEEE2EE6-1B8B-486F-A96E-70FB103EC677}"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7045-0CB4-4F75-AA2A-2C29615DBEC3}"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C27045-0CB4-4F75-AA2A-2C29615DBEC3}"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AEEE2EE6-1B8B-486F-A96E-70FB103EC67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C27045-0CB4-4F75-AA2A-2C29615DBEC3}" type="datetimeFigureOut">
              <a:rPr lang="en-US" smtClean="0"/>
              <a:t>04-Dec-19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C27045-0CB4-4F75-AA2A-2C29615DBEC3}" type="datetimeFigureOut">
              <a:rPr lang="en-US" smtClean="0"/>
              <a:t>04-Dec-19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C27045-0CB4-4F75-AA2A-2C29615DBEC3}" type="datetimeFigureOut">
              <a:rPr lang="en-US" smtClean="0"/>
              <a:t>04-Dec-19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27045-0CB4-4F75-AA2A-2C29615DBEC3}" type="datetimeFigureOut">
              <a:rPr lang="en-US" smtClean="0"/>
              <a:t>04-Dec-19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C27045-0CB4-4F75-AA2A-2C29615DBEC3}" type="datetimeFigureOut">
              <a:rPr lang="en-US" smtClean="0"/>
              <a:t>04-Dec-19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C27045-0CB4-4F75-AA2A-2C29615DBEC3}" type="datetimeFigureOut">
              <a:rPr lang="en-US" smtClean="0"/>
              <a:t>04-Dec-19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7045-0CB4-4F75-AA2A-2C29615DBEC3}"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C27045-0CB4-4F75-AA2A-2C29615DBEC3}"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E2EE6-1B8B-486F-A96E-70FB103EC67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2C27045-0CB4-4F75-AA2A-2C29615DBEC3}" type="datetimeFigureOut">
              <a:rPr lang="en-US" smtClean="0"/>
              <a:t>04-Dec-19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AEEE2EE6-1B8B-486F-A96E-70FB103EC677}"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latin typeface="Times New Roman" pitchFamily="18" charset="0"/>
                <a:cs typeface="Times New Roman" pitchFamily="18" charset="0"/>
              </a:rPr>
              <a:t>Healthcare Organizations and Management</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Managing the Increasing Ageing Population</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Outline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Introduction</a:t>
            </a:r>
          </a:p>
          <a:p>
            <a:r>
              <a:rPr lang="en-US" sz="2400" dirty="0" smtClean="0">
                <a:latin typeface="Times New Roman" pitchFamily="18" charset="0"/>
                <a:cs typeface="Times New Roman" pitchFamily="18" charset="0"/>
              </a:rPr>
              <a:t>Current trends in the healthcare  system</a:t>
            </a:r>
          </a:p>
          <a:p>
            <a:r>
              <a:rPr lang="en-US" sz="2400" dirty="0" smtClean="0">
                <a:latin typeface="Times New Roman" pitchFamily="18" charset="0"/>
                <a:cs typeface="Times New Roman" pitchFamily="18" charset="0"/>
              </a:rPr>
              <a:t>Statistical analysis</a:t>
            </a:r>
          </a:p>
          <a:p>
            <a:r>
              <a:rPr lang="en-US" sz="2400" dirty="0" smtClean="0">
                <a:latin typeface="Times New Roman" pitchFamily="18" charset="0"/>
                <a:cs typeface="Times New Roman" pitchFamily="18" charset="0"/>
              </a:rPr>
              <a:t>Lifestyle chronic diseases</a:t>
            </a:r>
          </a:p>
          <a:p>
            <a:r>
              <a:rPr lang="en-US" sz="2400" dirty="0" smtClean="0">
                <a:latin typeface="Times New Roman" pitchFamily="18" charset="0"/>
                <a:cs typeface="Times New Roman" pitchFamily="18" charset="0"/>
              </a:rPr>
              <a:t>Pictorial representation</a:t>
            </a:r>
          </a:p>
          <a:p>
            <a:r>
              <a:rPr lang="en-US" sz="2400" dirty="0" smtClean="0">
                <a:latin typeface="Times New Roman" pitchFamily="18" charset="0"/>
                <a:cs typeface="Times New Roman" pitchFamily="18" charset="0"/>
              </a:rPr>
              <a:t>Investing in nursing homes</a:t>
            </a:r>
          </a:p>
          <a:p>
            <a:r>
              <a:rPr lang="en-US" sz="2400" dirty="0" smtClean="0">
                <a:latin typeface="Times New Roman" pitchFamily="18" charset="0"/>
                <a:cs typeface="Times New Roman" pitchFamily="18" charset="0"/>
              </a:rPr>
              <a:t>Need for technology in nursing homes</a:t>
            </a:r>
          </a:p>
          <a:p>
            <a:r>
              <a:rPr lang="en-US" sz="2400" dirty="0" smtClean="0">
                <a:latin typeface="Times New Roman" pitchFamily="18" charset="0"/>
                <a:cs typeface="Times New Roman" pitchFamily="18" charset="0"/>
              </a:rPr>
              <a:t>Conclusion</a:t>
            </a:r>
          </a:p>
          <a:p>
            <a:r>
              <a:rPr lang="en-US" sz="2400" dirty="0" smtClean="0">
                <a:latin typeface="Times New Roman" pitchFamily="18" charset="0"/>
                <a:cs typeface="Times New Roman" pitchFamily="18" charset="0"/>
              </a:rPr>
              <a:t>References </a:t>
            </a: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gn="just"/>
            <a:r>
              <a:rPr lang="en-US" sz="2400" dirty="0" smtClean="0">
                <a:latin typeface="Times New Roman" pitchFamily="18" charset="0"/>
                <a:cs typeface="Times New Roman" pitchFamily="18" charset="0"/>
              </a:rPr>
              <a:t>High increase in the number of the aging population in the country which has posed a great challenge in most nursing homes</a:t>
            </a:r>
          </a:p>
          <a:p>
            <a:pPr algn="just"/>
            <a:r>
              <a:rPr lang="en-US" sz="2400" dirty="0" smtClean="0">
                <a:latin typeface="Times New Roman" pitchFamily="18" charset="0"/>
                <a:cs typeface="Times New Roman" pitchFamily="18" charset="0"/>
              </a:rPr>
              <a:t>Most families in the countries are in a position to take care of the old people accordingly because of the increase in their number</a:t>
            </a:r>
          </a:p>
          <a:p>
            <a:pPr algn="just"/>
            <a:r>
              <a:rPr lang="en-US" sz="2400" dirty="0" smtClean="0">
                <a:latin typeface="Times New Roman" pitchFamily="18" charset="0"/>
                <a:cs typeface="Times New Roman" pitchFamily="18" charset="0"/>
              </a:rPr>
              <a:t>Rise of the public outcry over the healthcare system for the aging population </a:t>
            </a:r>
          </a:p>
          <a:p>
            <a:pPr algn="just"/>
            <a:r>
              <a:rPr lang="en-US" sz="2400" dirty="0" smtClean="0">
                <a:latin typeface="Times New Roman" pitchFamily="18" charset="0"/>
                <a:cs typeface="Times New Roman" pitchFamily="18" charset="0"/>
              </a:rPr>
              <a:t>There is need for government intervention to help curb the situation</a:t>
            </a:r>
          </a:p>
          <a:p>
            <a:pPr algn="just"/>
            <a:r>
              <a:rPr lang="en-US" sz="2400" dirty="0" smtClean="0">
                <a:latin typeface="Times New Roman" pitchFamily="18" charset="0"/>
                <a:cs typeface="Times New Roman" pitchFamily="18" charset="0"/>
              </a:rPr>
              <a:t>Life expectancy in the United States has been on the decline as most of the citizens succumb to manageable illnesses; nursing homes would help changing by reducing the risks of death (</a:t>
            </a:r>
            <a:r>
              <a:rPr lang="en-US" sz="2400" dirty="0" err="1" smtClean="0">
                <a:latin typeface="Times New Roman" pitchFamily="18" charset="0"/>
                <a:cs typeface="Times New Roman" pitchFamily="18" charset="0"/>
              </a:rPr>
              <a:t>Crimmins</a:t>
            </a:r>
            <a:r>
              <a:rPr lang="en-US" sz="2400" dirty="0" smtClean="0">
                <a:latin typeface="Times New Roman" pitchFamily="18" charset="0"/>
                <a:cs typeface="Times New Roman" pitchFamily="18" charset="0"/>
              </a:rPr>
              <a:t>, 2015)</a:t>
            </a:r>
          </a:p>
          <a:p>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Current trends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Retirement of baby boomers to adopt to new lifestyle and some of them have also become old, adding to the aging population</a:t>
            </a:r>
          </a:p>
          <a:p>
            <a:pPr algn="just"/>
            <a:r>
              <a:rPr lang="en-US" sz="2400" dirty="0" smtClean="0">
                <a:latin typeface="Times New Roman" pitchFamily="18" charset="0"/>
                <a:cs typeface="Times New Roman" pitchFamily="18" charset="0"/>
              </a:rPr>
              <a:t>Most families find it very expensive to care for the old which continue to expose them to more challenges.</a:t>
            </a:r>
          </a:p>
          <a:p>
            <a:pPr algn="just"/>
            <a:r>
              <a:rPr lang="en-US" sz="2400" dirty="0" smtClean="0">
                <a:latin typeface="Times New Roman" pitchFamily="18" charset="0"/>
                <a:cs typeface="Times New Roman" pitchFamily="18" charset="0"/>
              </a:rPr>
              <a:t>Expectation for more demand for long term care for the aging population in the near future</a:t>
            </a:r>
          </a:p>
          <a:p>
            <a:pPr algn="just"/>
            <a:r>
              <a:rPr lang="en-US" sz="2400" dirty="0" smtClean="0">
                <a:latin typeface="Times New Roman" pitchFamily="18" charset="0"/>
                <a:cs typeface="Times New Roman" pitchFamily="18" charset="0"/>
              </a:rPr>
              <a:t>Quality care for the aged population in most of the nursing home is absent.</a:t>
            </a:r>
          </a:p>
          <a:p>
            <a:pPr algn="just"/>
            <a:r>
              <a:rPr lang="en-US" sz="2400" dirty="0" smtClean="0">
                <a:latin typeface="Times New Roman" pitchFamily="18" charset="0"/>
                <a:cs typeface="Times New Roman" pitchFamily="18" charset="0"/>
              </a:rPr>
              <a:t>Life </a:t>
            </a:r>
            <a:r>
              <a:rPr lang="en-US" sz="2400" dirty="0">
                <a:latin typeface="Times New Roman" pitchFamily="18" charset="0"/>
                <a:cs typeface="Times New Roman" pitchFamily="18" charset="0"/>
              </a:rPr>
              <a:t>expectancy in the United States is high </a:t>
            </a:r>
            <a:r>
              <a:rPr lang="en-US" sz="2400" dirty="0" smtClean="0">
                <a:latin typeface="Times New Roman" pitchFamily="18" charset="0"/>
                <a:cs typeface="Times New Roman" pitchFamily="18" charset="0"/>
              </a:rPr>
              <a:t>but this  </a:t>
            </a:r>
            <a:r>
              <a:rPr lang="en-US" sz="2400" dirty="0">
                <a:latin typeface="Times New Roman" pitchFamily="18" charset="0"/>
                <a:cs typeface="Times New Roman" pitchFamily="18" charset="0"/>
              </a:rPr>
              <a:t>depends on the ability to remain healthy even in old age.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Statistical analysis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Statistically, more than 8,000 of the Americans will attain the age of 65 years and above in the next 18 years</a:t>
            </a:r>
          </a:p>
          <a:p>
            <a:r>
              <a:rPr lang="en-US" sz="2400" dirty="0" smtClean="0">
                <a:latin typeface="Times New Roman" pitchFamily="18" charset="0"/>
                <a:cs typeface="Times New Roman" pitchFamily="18" charset="0"/>
              </a:rPr>
              <a:t>Life expectancy at age 50 in the United States ranked 29th highest in the world in 2006 according to the World Health Organization (2009)</a:t>
            </a:r>
          </a:p>
          <a:p>
            <a:r>
              <a:rPr lang="en-US" sz="2400" dirty="0" smtClean="0">
                <a:latin typeface="Times New Roman" pitchFamily="18" charset="0"/>
                <a:cs typeface="Times New Roman" pitchFamily="18" charset="0"/>
              </a:rPr>
              <a:t>The ratio of the old and young are expected to be 1:5 different from the previous ratio of 1:7</a:t>
            </a:r>
          </a:p>
          <a:p>
            <a:r>
              <a:rPr lang="en-US" sz="2400" dirty="0" smtClean="0">
                <a:latin typeface="Times New Roman" pitchFamily="18" charset="0"/>
                <a:cs typeface="Times New Roman" pitchFamily="18" charset="0"/>
              </a:rPr>
              <a:t>This means, the number of the young population who can take care of the old will reduce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Lifestyle chronic diseases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just"/>
            <a:r>
              <a:rPr lang="en-US" dirty="0" smtClean="0">
                <a:latin typeface="Times New Roman" pitchFamily="18" charset="0"/>
                <a:cs typeface="Times New Roman" pitchFamily="18" charset="0"/>
              </a:rPr>
              <a:t>According to research, old age is closely related to attack by lifestyle chronic diseases.</a:t>
            </a:r>
          </a:p>
          <a:p>
            <a:pPr algn="just"/>
            <a:r>
              <a:rPr lang="en-US" sz="2800" dirty="0" smtClean="0">
                <a:latin typeface="Times New Roman" pitchFamily="18" charset="0"/>
                <a:cs typeface="Times New Roman" pitchFamily="18" charset="0"/>
              </a:rPr>
              <a:t>When attacked by this diseases, they often require frequent check ups which they may not be offered by most caretakers.</a:t>
            </a:r>
          </a:p>
          <a:p>
            <a:pPr algn="just"/>
            <a:r>
              <a:rPr lang="en-US" sz="2800" dirty="0" smtClean="0"/>
              <a:t> </a:t>
            </a:r>
            <a:r>
              <a:rPr lang="en-US" sz="2800" dirty="0" smtClean="0">
                <a:latin typeface="Times New Roman" pitchFamily="18" charset="0"/>
                <a:cs typeface="Times New Roman" pitchFamily="18" charset="0"/>
              </a:rPr>
              <a:t>21 % of Medicaid expenditure goes to the elderly; but not all the aged population who are admitted to the nursing home get these funds</a:t>
            </a:r>
          </a:p>
          <a:p>
            <a:pPr algn="just"/>
            <a:r>
              <a:rPr lang="en-US" sz="2800" dirty="0" smtClean="0">
                <a:latin typeface="Times New Roman" pitchFamily="18" charset="0"/>
                <a:cs typeface="Times New Roman" pitchFamily="18" charset="0"/>
              </a:rPr>
              <a:t>Valiyeva et al. (2006) concludes that these lifestyle diseases are also associated with a higher admission rate in nursing homes with diabetes having more than triple risk of admission.</a:t>
            </a:r>
            <a:endParaRPr lang="en-US" sz="2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Pictorial presentation</a:t>
            </a:r>
            <a:endParaRPr lang="en-US" dirty="0">
              <a:latin typeface="Times New Roman" pitchFamily="18" charset="0"/>
              <a:cs typeface="Times New Roman" pitchFamily="18" charset="0"/>
            </a:endParaRPr>
          </a:p>
        </p:txBody>
      </p:sp>
      <p:pic>
        <p:nvPicPr>
          <p:cNvPr id="6" name="Content Placeholder 5"/>
          <p:cNvPicPr>
            <a:picLocks noGrp="1"/>
          </p:cNvPicPr>
          <p:nvPr>
            <p:ph idx="1"/>
          </p:nvPr>
        </p:nvPicPr>
        <p:blipFill>
          <a:blip r:embed="rId2"/>
          <a:srcRect/>
          <a:stretch>
            <a:fillRect/>
          </a:stretch>
        </p:blipFill>
        <p:spPr bwMode="auto">
          <a:xfrm>
            <a:off x="838201" y="1524001"/>
            <a:ext cx="7391399" cy="3276599"/>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Pictorial illustration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800" dirty="0" smtClean="0">
                <a:latin typeface="Times New Roman" pitchFamily="18" charset="0"/>
                <a:cs typeface="Times New Roman" pitchFamily="18" charset="0"/>
              </a:rPr>
              <a:t>The pictorial presentation above shows an old man in a nursing home who has become disabled as a result of the frequent attack by the lifestyle chronic diseases.</a:t>
            </a:r>
          </a:p>
          <a:p>
            <a:pPr algn="just"/>
            <a:endParaRPr lang="en-US" sz="2800" dirty="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Beyond, A. A. R. P., (2016). 50.2003: A Report to the Nation on Independent Living and Disability, 2003.</a:t>
            </a:r>
          </a:p>
          <a:p>
            <a:pPr algn="just"/>
            <a:endParaRPr lang="en-US"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Investing in nursing homes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The government should invest heavily on the health care system especially the nursing homes to help accommodate to increased aging population</a:t>
            </a:r>
          </a:p>
          <a:p>
            <a:pPr algn="just"/>
            <a:r>
              <a:rPr lang="en-US" sz="2400" dirty="0" smtClean="0">
                <a:latin typeface="Times New Roman" pitchFamily="18" charset="0"/>
                <a:cs typeface="Times New Roman" pitchFamily="18" charset="0"/>
              </a:rPr>
              <a:t>There is need for the nursing to expand their services in many parts of the country to avoid overcrowding in one home which can lead to more problems (Valiyeva et al, 2006). .</a:t>
            </a:r>
          </a:p>
          <a:p>
            <a:pPr algn="just"/>
            <a:r>
              <a:rPr lang="en-US" sz="2400" dirty="0">
                <a:latin typeface="Times New Roman" pitchFamily="18" charset="0"/>
                <a:cs typeface="Times New Roman" pitchFamily="18" charset="0"/>
              </a:rPr>
              <a:t>Investment in </a:t>
            </a:r>
            <a:r>
              <a:rPr lang="en-US" sz="2400" dirty="0" smtClean="0">
                <a:latin typeface="Times New Roman" pitchFamily="18" charset="0"/>
                <a:cs typeface="Times New Roman" pitchFamily="18" charset="0"/>
              </a:rPr>
              <a:t>the nursing home should also be </a:t>
            </a:r>
            <a:r>
              <a:rPr lang="en-US" sz="2400" dirty="0">
                <a:latin typeface="Times New Roman" pitchFamily="18" charset="0"/>
                <a:cs typeface="Times New Roman" pitchFamily="18" charset="0"/>
              </a:rPr>
              <a:t>accompanied by quality control to ensure the provision of quality </a:t>
            </a:r>
            <a:r>
              <a:rPr lang="en-US" sz="2400" dirty="0" smtClean="0">
                <a:latin typeface="Times New Roman" pitchFamily="18" charset="0"/>
                <a:cs typeface="Times New Roman" pitchFamily="18" charset="0"/>
              </a:rPr>
              <a:t>services</a:t>
            </a:r>
            <a:endParaRPr lang="en-US"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Need for technology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Technological innovations in the nursing home is an important idea to will help reduces case of delayed services</a:t>
            </a:r>
          </a:p>
          <a:p>
            <a:pPr algn="just"/>
            <a:r>
              <a:rPr lang="en-US" sz="2400" dirty="0" smtClean="0">
                <a:latin typeface="Times New Roman" pitchFamily="18" charset="0"/>
                <a:cs typeface="Times New Roman" pitchFamily="18" charset="0"/>
              </a:rPr>
              <a:t>Use of electronic health records or electronic medical records in this home can help those who monitor the health of the aged to effectively nurse them</a:t>
            </a:r>
            <a:endParaRPr lang="en-US" sz="24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800" dirty="0" smtClean="0">
                <a:latin typeface="Times New Roman" pitchFamily="18" charset="0"/>
                <a:cs typeface="Times New Roman" pitchFamily="18" charset="0"/>
              </a:rPr>
              <a:t>Conclusively, the government should fully take charge in ensuring that the nursing homes are adequate enough</a:t>
            </a:r>
          </a:p>
          <a:p>
            <a:pPr algn="just"/>
            <a:r>
              <a:rPr lang="en-US" sz="2800" dirty="0" smtClean="0">
                <a:latin typeface="Times New Roman" pitchFamily="18" charset="0"/>
                <a:cs typeface="Times New Roman" pitchFamily="18" charset="0"/>
              </a:rPr>
              <a:t>the need for quality service to these patients in the nursing homes still calls for more funds</a:t>
            </a:r>
          </a:p>
          <a:p>
            <a:pPr algn="just"/>
            <a:r>
              <a:rPr lang="en-US" sz="2800" dirty="0" smtClean="0">
                <a:latin typeface="Times New Roman" pitchFamily="18" charset="0"/>
                <a:cs typeface="Times New Roman" pitchFamily="18" charset="0"/>
              </a:rPr>
              <a:t>Technological implementation is a promising idea which can help monitor the services offered to the aged population in their respective homes.</a:t>
            </a:r>
            <a:endParaRPr lang="en-US" sz="28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pPr algn="just"/>
            <a:r>
              <a:rPr lang="en-US" dirty="0" err="1" smtClean="0">
                <a:latin typeface="Times New Roman" pitchFamily="18" charset="0"/>
                <a:cs typeface="Times New Roman" pitchFamily="18" charset="0"/>
              </a:rPr>
              <a:t>Crimmins</a:t>
            </a:r>
            <a:r>
              <a:rPr lang="en-US" dirty="0">
                <a:latin typeface="Times New Roman" pitchFamily="18" charset="0"/>
                <a:cs typeface="Times New Roman" pitchFamily="18" charset="0"/>
              </a:rPr>
              <a:t>, E. M. (2015). Lifespan and </a:t>
            </a:r>
            <a:r>
              <a:rPr lang="en-US" dirty="0" err="1">
                <a:latin typeface="Times New Roman" pitchFamily="18" charset="0"/>
                <a:cs typeface="Times New Roman" pitchFamily="18" charset="0"/>
              </a:rPr>
              <a:t>healthspan</a:t>
            </a:r>
            <a:r>
              <a:rPr lang="en-US" dirty="0">
                <a:latin typeface="Times New Roman" pitchFamily="18" charset="0"/>
                <a:cs typeface="Times New Roman" pitchFamily="18" charset="0"/>
              </a:rPr>
              <a:t>: past, present, and promise. </a:t>
            </a:r>
            <a:r>
              <a:rPr lang="en-US" i="1" dirty="0">
                <a:latin typeface="Times New Roman" pitchFamily="18" charset="0"/>
                <a:cs typeface="Times New Roman" pitchFamily="18" charset="0"/>
              </a:rPr>
              <a:t>The Gerontologist</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55</a:t>
            </a:r>
            <a:r>
              <a:rPr lang="en-US" dirty="0">
                <a:latin typeface="Times New Roman" pitchFamily="18" charset="0"/>
                <a:cs typeface="Times New Roman" pitchFamily="18" charset="0"/>
              </a:rPr>
              <a:t>(6), 901-911.</a:t>
            </a:r>
          </a:p>
          <a:p>
            <a:pPr algn="just"/>
            <a:r>
              <a:rPr lang="en-US" dirty="0" err="1">
                <a:latin typeface="Times New Roman" pitchFamily="18" charset="0"/>
                <a:cs typeface="Times New Roman" pitchFamily="18" charset="0"/>
              </a:rPr>
              <a:t>Golubic</a:t>
            </a:r>
            <a:r>
              <a:rPr lang="en-US" dirty="0">
                <a:latin typeface="Times New Roman" pitchFamily="18" charset="0"/>
                <a:cs typeface="Times New Roman" pitchFamily="18" charset="0"/>
              </a:rPr>
              <a:t>, M. (2013). Lifestyle choices: root causes of chronic diseases. </a:t>
            </a:r>
            <a:r>
              <a:rPr lang="en-US" i="1" dirty="0">
                <a:latin typeface="Times New Roman" pitchFamily="18" charset="0"/>
                <a:cs typeface="Times New Roman" pitchFamily="18" charset="0"/>
              </a:rPr>
              <a:t>Cleveland Clinic online: https://my. </a:t>
            </a:r>
            <a:r>
              <a:rPr lang="en-US" i="1" dirty="0" err="1">
                <a:latin typeface="Times New Roman" pitchFamily="18" charset="0"/>
                <a:cs typeface="Times New Roman" pitchFamily="18" charset="0"/>
              </a:rPr>
              <a:t>Clevelandclinic</a:t>
            </a:r>
            <a:r>
              <a:rPr lang="en-US" i="1" dirty="0">
                <a:latin typeface="Times New Roman" pitchFamily="18" charset="0"/>
                <a:cs typeface="Times New Roman" pitchFamily="18" charset="0"/>
              </a:rPr>
              <a:t>. Org/health/transcripts/1444_lifestyle-choices-root-causes-of-chronic-diseases</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Gray, B. H. (2006). The changing structure of the nursing home industry and the impact of ownership on quality, cost, and access. In </a:t>
            </a:r>
            <a:r>
              <a:rPr lang="en-US" i="1" dirty="0">
                <a:latin typeface="Times New Roman" pitchFamily="18" charset="0"/>
                <a:cs typeface="Times New Roman" pitchFamily="18" charset="0"/>
              </a:rPr>
              <a:t>For-profit enterprise in health care</a:t>
            </a:r>
            <a:r>
              <a:rPr lang="en-US" dirty="0">
                <a:latin typeface="Times New Roman" pitchFamily="18" charset="0"/>
                <a:cs typeface="Times New Roman" pitchFamily="18" charset="0"/>
              </a:rPr>
              <a:t>. National Academies Press (US).</a:t>
            </a:r>
          </a:p>
          <a:p>
            <a:pPr algn="just"/>
            <a:r>
              <a:rPr lang="en-US" dirty="0">
                <a:latin typeface="Times New Roman" pitchFamily="18" charset="0"/>
                <a:cs typeface="Times New Roman" pitchFamily="18" charset="0"/>
              </a:rPr>
              <a:t>Pharr, J. R., Dodge Francis, C., Terry, C., &amp; Clark, M. C. (2014). Culture, </a:t>
            </a:r>
            <a:r>
              <a:rPr lang="en-US" dirty="0" err="1">
                <a:latin typeface="Times New Roman" pitchFamily="18" charset="0"/>
                <a:cs typeface="Times New Roman" pitchFamily="18" charset="0"/>
              </a:rPr>
              <a:t>caregiving</a:t>
            </a:r>
            <a:r>
              <a:rPr lang="en-US" dirty="0">
                <a:latin typeface="Times New Roman" pitchFamily="18" charset="0"/>
                <a:cs typeface="Times New Roman" pitchFamily="18" charset="0"/>
              </a:rPr>
              <a:t>, and health: exploring the influence of culture on family caregiver experiences. </a:t>
            </a:r>
            <a:r>
              <a:rPr lang="en-US" i="1" dirty="0">
                <a:latin typeface="Times New Roman" pitchFamily="18" charset="0"/>
                <a:cs typeface="Times New Roman" pitchFamily="18" charset="0"/>
              </a:rPr>
              <a:t>ISRN Public Health</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2014</a:t>
            </a:r>
            <a:r>
              <a:rPr lang="en-US" dirty="0">
                <a:latin typeface="Times New Roman" pitchFamily="18" charset="0"/>
                <a:cs typeface="Times New Roman" pitchFamily="18" charset="0"/>
              </a:rPr>
              <a:t>.</a:t>
            </a:r>
          </a:p>
          <a:p>
            <a:pPr algn="just"/>
            <a:r>
              <a:rPr lang="en-US" dirty="0">
                <a:latin typeface="Times New Roman" pitchFamily="18" charset="0"/>
                <a:cs typeface="Times New Roman" pitchFamily="18" charset="0"/>
              </a:rPr>
              <a:t>Preston, S. H., &amp; Ho, J. Y. (2009). </a:t>
            </a:r>
            <a:r>
              <a:rPr lang="en-US" i="1" dirty="0">
                <a:latin typeface="Times New Roman" pitchFamily="18" charset="0"/>
                <a:cs typeface="Times New Roman" pitchFamily="18" charset="0"/>
              </a:rPr>
              <a:t>Low life expectancy in the United States: Is the health care system at fault?</a:t>
            </a:r>
            <a:r>
              <a:rPr lang="en-US" dirty="0">
                <a:latin typeface="Times New Roman" pitchFamily="18" charset="0"/>
                <a:cs typeface="Times New Roman" pitchFamily="18" charset="0"/>
              </a:rPr>
              <a:t> (No. w15213). National Bureau of Economic Research.</a:t>
            </a:r>
          </a:p>
          <a:p>
            <a:pPr algn="just"/>
            <a:r>
              <a:rPr lang="en-US" dirty="0">
                <a:latin typeface="Times New Roman" pitchFamily="18" charset="0"/>
                <a:cs typeface="Times New Roman" pitchFamily="18" charset="0"/>
              </a:rPr>
              <a:t>Valiyeva, E., Russell, L. B., Miller, J. E., &amp; Safford, M. M. (2006). Lifestyle-related risk factors and risk of future nursing home admission. </a:t>
            </a:r>
            <a:r>
              <a:rPr lang="en-US" i="1" dirty="0">
                <a:latin typeface="Times New Roman" pitchFamily="18" charset="0"/>
                <a:cs typeface="Times New Roman" pitchFamily="18" charset="0"/>
              </a:rPr>
              <a:t>Archives of Internal Medicine</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166</a:t>
            </a:r>
            <a:r>
              <a:rPr lang="en-US" dirty="0">
                <a:latin typeface="Times New Roman" pitchFamily="18" charset="0"/>
                <a:cs typeface="Times New Roman" pitchFamily="18" charset="0"/>
              </a:rPr>
              <a:t>(9), 985-990.</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118</TotalTime>
  <Words>911</Words>
  <Application>Microsoft Office PowerPoint</Application>
  <PresentationFormat>On-screen Show (4:3)</PresentationFormat>
  <Paragraphs>59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Book Antiqua</vt:lpstr>
      <vt:lpstr>Lucida Sans</vt:lpstr>
      <vt:lpstr>Times New Roman</vt:lpstr>
      <vt:lpstr>Wingdings</vt:lpstr>
      <vt:lpstr>Wingdings 2</vt:lpstr>
      <vt:lpstr>Wingdings 3</vt:lpstr>
      <vt:lpstr>Apex</vt:lpstr>
      <vt:lpstr>Healthcare Organizations and Management</vt:lpstr>
      <vt:lpstr>Outline</vt:lpstr>
      <vt:lpstr>Introduction </vt:lpstr>
      <vt:lpstr>Current trends </vt:lpstr>
      <vt:lpstr>Statistical analysis</vt:lpstr>
      <vt:lpstr>Lifestyle chronic diseases</vt:lpstr>
      <vt:lpstr>Pictorial presentation</vt:lpstr>
      <vt:lpstr>Pictorial illustration</vt:lpstr>
      <vt:lpstr>Investing in nursing homes</vt:lpstr>
      <vt:lpstr>Need for technology</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Organizations and Management</dc:title>
  <dc:creator>user15</dc:creator>
  <cp:lastModifiedBy>Aquinas</cp:lastModifiedBy>
  <cp:revision>23</cp:revision>
  <dcterms:created xsi:type="dcterms:W3CDTF">2019-12-04T11:39:24Z</dcterms:created>
  <dcterms:modified xsi:type="dcterms:W3CDTF">2019-12-04T14:19:52Z</dcterms:modified>
</cp:coreProperties>
</file>